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7" r:id="rId3"/>
    <p:sldId id="271" r:id="rId4"/>
    <p:sldId id="260" r:id="rId5"/>
    <p:sldId id="267" r:id="rId6"/>
    <p:sldId id="258" r:id="rId7"/>
    <p:sldId id="259" r:id="rId8"/>
    <p:sldId id="262" r:id="rId9"/>
    <p:sldId id="261" r:id="rId10"/>
    <p:sldId id="269" r:id="rId11"/>
    <p:sldId id="263" r:id="rId12"/>
    <p:sldId id="264" r:id="rId13"/>
    <p:sldId id="265" r:id="rId14"/>
    <p:sldId id="266" r:id="rId15"/>
    <p:sldId id="26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778" autoAdjust="0"/>
    <p:restoredTop sz="68585" autoAdjust="0"/>
  </p:normalViewPr>
  <p:slideViewPr>
    <p:cSldViewPr snapToGrid="0">
      <p:cViewPr varScale="1">
        <p:scale>
          <a:sx n="125" d="100"/>
          <a:sy n="125" d="100"/>
        </p:scale>
        <p:origin x="6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64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3CD6-9FAC-449D-AE2D-7A171AB19091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B778A-9495-4B2A-BDA6-DA08AB77A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76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6:15- Open, ppt</a:t>
            </a:r>
          </a:p>
          <a:p>
            <a:r>
              <a:rPr lang="en-US" dirty="0"/>
              <a:t>6:25- record</a:t>
            </a:r>
          </a:p>
          <a:p>
            <a:r>
              <a:rPr lang="en-US" dirty="0"/>
              <a:t>6:30-  Turn on video, show participants, chat</a:t>
            </a:r>
          </a:p>
          <a:p>
            <a:endParaRPr lang="en-US" dirty="0"/>
          </a:p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Host of tonight’s meeting</a:t>
            </a:r>
          </a:p>
          <a:p>
            <a:endParaRPr lang="en-US" dirty="0"/>
          </a:p>
          <a:p>
            <a:r>
              <a:rPr lang="en-US" dirty="0"/>
              <a:t>Meeting is being recorded, will be on the PWC website</a:t>
            </a:r>
          </a:p>
          <a:p>
            <a:endParaRPr lang="en-US" dirty="0"/>
          </a:p>
          <a:p>
            <a:r>
              <a:rPr lang="en-US" dirty="0"/>
              <a:t>Questions thru chat, captured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24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Mute plumber/inspections before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40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69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53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Separate Costs-</a:t>
            </a:r>
          </a:p>
          <a:p>
            <a:endParaRPr lang="en-US" dirty="0"/>
          </a:p>
          <a:p>
            <a:r>
              <a:rPr lang="en-US" dirty="0"/>
              <a:t>Waiver deadline-  ???????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43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</a:rPr>
              <a:t>Assessment</a:t>
            </a:r>
            <a:br>
              <a:rPr lang="en-US" sz="1200" dirty="0">
                <a:effectLst/>
              </a:rPr>
            </a:br>
            <a:r>
              <a:rPr lang="en-US" sz="1200" b="0" dirty="0">
                <a:effectLst/>
              </a:rPr>
              <a:t>Cost to install mains and service laterals and shared by the property owners, and PWC.</a:t>
            </a:r>
            <a:endParaRPr lang="en-US" sz="12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4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video</a:t>
            </a:r>
          </a:p>
          <a:p>
            <a:endParaRPr lang="en-US" dirty="0"/>
          </a:p>
          <a:p>
            <a:r>
              <a:rPr lang="en-US" dirty="0"/>
              <a:t>Information available on website</a:t>
            </a:r>
          </a:p>
          <a:p>
            <a:endParaRPr lang="en-US" dirty="0"/>
          </a:p>
          <a:p>
            <a:r>
              <a:rPr lang="en-US" dirty="0"/>
              <a:t>Meeting recording will be available tomorrow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Tonight’s meeting- Project 23</a:t>
            </a:r>
          </a:p>
          <a:p>
            <a:endParaRPr lang="en-US" dirty="0"/>
          </a:p>
          <a:p>
            <a:r>
              <a:rPr lang="en-US" dirty="0"/>
              <a:t>Received yellow meeting notice</a:t>
            </a:r>
          </a:p>
          <a:p>
            <a:endParaRPr lang="en-US" dirty="0"/>
          </a:p>
          <a:p>
            <a:r>
              <a:rPr lang="en-US" dirty="0"/>
              <a:t>Will be receiving official connection notice next week</a:t>
            </a:r>
          </a:p>
          <a:p>
            <a:endParaRPr lang="en-US" dirty="0"/>
          </a:p>
          <a:p>
            <a:r>
              <a:rPr lang="en-US" dirty="0"/>
              <a:t>Details (dates) specific to area 23</a:t>
            </a:r>
          </a:p>
          <a:p>
            <a:endParaRPr lang="en-US" dirty="0"/>
          </a:p>
          <a:p>
            <a:r>
              <a:rPr lang="en-US" dirty="0"/>
              <a:t>Material referenced in ppt- on website</a:t>
            </a:r>
          </a:p>
          <a:p>
            <a:endParaRPr lang="en-US" dirty="0"/>
          </a:p>
          <a:p>
            <a:r>
              <a:rPr lang="en-US" dirty="0"/>
              <a:t>Receive a brochure with connection notice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2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Agenda for tonight/Who is at meeting</a:t>
            </a:r>
          </a:p>
          <a:p>
            <a:endParaRPr lang="en-US" dirty="0"/>
          </a:p>
          <a:p>
            <a:r>
              <a:rPr lang="en-US" dirty="0"/>
              <a:t>W/R Engineering</a:t>
            </a:r>
          </a:p>
          <a:p>
            <a:endParaRPr lang="en-US" dirty="0"/>
          </a:p>
          <a:p>
            <a:r>
              <a:rPr lang="en-US" dirty="0"/>
              <a:t>Plumber’s Association-best practices</a:t>
            </a:r>
          </a:p>
          <a:p>
            <a:endParaRPr lang="en-US" dirty="0"/>
          </a:p>
          <a:p>
            <a:r>
              <a:rPr lang="en-US" dirty="0"/>
              <a:t>COF Inspections- permits, specs</a:t>
            </a:r>
          </a:p>
          <a:p>
            <a:endParaRPr lang="en-US" dirty="0"/>
          </a:p>
          <a:p>
            <a:r>
              <a:rPr lang="en-US" dirty="0"/>
              <a:t>Customer Programs- setting up account</a:t>
            </a:r>
          </a:p>
          <a:p>
            <a:endParaRPr lang="en-US" dirty="0"/>
          </a:p>
          <a:p>
            <a:r>
              <a:rPr lang="en-US" dirty="0"/>
              <a:t>Taking questions thru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0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Allan Riddle</a:t>
            </a:r>
          </a:p>
          <a:p>
            <a:r>
              <a:rPr lang="en-US" dirty="0"/>
              <a:t>Chat reminder</a:t>
            </a:r>
          </a:p>
          <a:p>
            <a:endParaRPr lang="en-US" dirty="0"/>
          </a:p>
          <a:p>
            <a:r>
              <a:rPr lang="en-US" dirty="0"/>
              <a:t>Afterwards- mute Allan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7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80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Illustration shows PWC sewer mains installed with the project (also on PWC web)</a:t>
            </a:r>
          </a:p>
          <a:p>
            <a:endParaRPr lang="en-US" dirty="0"/>
          </a:p>
          <a:p>
            <a:r>
              <a:rPr lang="en-US" dirty="0"/>
              <a:t>Area of connection to your home’s plumbing – will provide this details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55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Costs discussed-  there are 2 separate cost for property owners- connection &amp; assessment</a:t>
            </a:r>
          </a:p>
          <a:p>
            <a:endParaRPr lang="en-US" sz="1100" dirty="0"/>
          </a:p>
          <a:p>
            <a:r>
              <a:rPr lang="en-US" sz="1100" dirty="0"/>
              <a:t>Property owner pays for the cost of the connection</a:t>
            </a:r>
          </a:p>
          <a:p>
            <a:endParaRPr lang="en-US" sz="1100" dirty="0"/>
          </a:p>
          <a:p>
            <a:r>
              <a:rPr lang="en-US" sz="1100" dirty="0"/>
              <a:t>Not required to connect but responsible for assessment</a:t>
            </a:r>
          </a:p>
          <a:p>
            <a:endParaRPr lang="en-US" sz="1100" dirty="0"/>
          </a:p>
          <a:p>
            <a:r>
              <a:rPr lang="en-US" sz="1100" dirty="0"/>
              <a:t>If you connect in the first 6 months- it is less because the UCC fee associated with the connection is waived.  </a:t>
            </a:r>
          </a:p>
          <a:p>
            <a:endParaRPr lang="en-US" sz="1100" dirty="0"/>
          </a:p>
          <a:p>
            <a:r>
              <a:rPr lang="en-US" sz="1100" dirty="0"/>
              <a:t>FIF currently $1107</a:t>
            </a:r>
          </a:p>
          <a:p>
            <a:endParaRPr lang="en-US" sz="1100" dirty="0"/>
          </a:p>
          <a:p>
            <a:r>
              <a:rPr lang="en-US" sz="1100" dirty="0"/>
              <a:t>May quality for assistance-  Contact the City of Fay Community Development BEFORE connection</a:t>
            </a:r>
          </a:p>
          <a:p>
            <a:endParaRPr lang="en-US" sz="1100" dirty="0"/>
          </a:p>
          <a:p>
            <a:r>
              <a:rPr lang="en-US" sz="1100" dirty="0"/>
              <a:t>Decide to Connect?  Hire a plumber or do it yourself</a:t>
            </a:r>
          </a:p>
          <a:p>
            <a:endParaRPr lang="en-US" sz="1100" dirty="0"/>
          </a:p>
          <a:p>
            <a:r>
              <a:rPr lang="en-US" sz="1100" dirty="0"/>
              <a:t>If you do it yourself, most live in the home, responsible for obtaining permitting/inspection</a:t>
            </a:r>
          </a:p>
          <a:p>
            <a:endParaRPr lang="en-US" sz="11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0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81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Phillip Woods – Plumbers Association (unmute)</a:t>
            </a:r>
          </a:p>
          <a:p>
            <a:endParaRPr lang="en-US" dirty="0"/>
          </a:p>
          <a:p>
            <a:r>
              <a:rPr lang="en-US" dirty="0"/>
              <a:t>Carl Johnson- City of Fay Inspections (unmute)</a:t>
            </a:r>
          </a:p>
          <a:p>
            <a:endParaRPr lang="en-US" dirty="0"/>
          </a:p>
          <a:p>
            <a:r>
              <a:rPr lang="en-US" dirty="0"/>
              <a:t>Remind of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7B778A-9495-4B2A-BDA6-DA08AB77A2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8A46-7E5C-4A07-BF48-D1E3414FEC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EB7C5-8058-4C7A-B8F5-D22432213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1855D-26D7-4F66-825B-B4D8F63E5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CE319-56BA-4D09-A579-81311A617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925D5-20DB-43BD-AAC9-EC1C8B86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F6FAC-F112-47F5-89B5-46F73723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1227E8-2051-4AAA-B188-E937B8744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D0568-31B9-441A-ADCE-743FA2CEF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542CC-51F0-4F11-B0D4-D0164849C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BD926-5B09-47F5-BFAF-55921AD9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48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8CC40-4C5F-4C7F-9D99-AB29E52CE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5F8D9-FAB1-41AA-8B31-20112C927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86780-6406-4798-A4B1-B669F9B7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D52B4-0472-47C8-AD24-148C0E91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874C7-ED30-4549-9A07-39E7BE1B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7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6FED-9A1B-47BD-ABE4-878C8BAC8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61BFB-0716-4CD2-961B-B42D97BDA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49C22-9401-4681-BA5A-DE359B9FF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4BE29-CE8B-42B2-9CDF-B8787AD4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6CFCB-A907-493D-BC87-19BE6B435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3BC4-6E2E-452F-B81F-ED704FDE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D116C-6559-40C9-8EB2-B4AF9F282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F4A0C-AE12-4BB1-B807-00BFEF0D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B6B44-7031-46D4-B3AD-6111601F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D6234-37ED-40C4-8629-A94B603C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4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FE3CF-A4A5-407F-82D7-212D4A51C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44B9E-CECC-4692-9494-41A79432D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87A34-0DD7-482F-A124-44F4210C6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32F71-662A-496B-B0DF-B34C74CC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36137-4086-4827-99EA-2DA971B3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B54C0-F6FE-48F3-B2BA-0440033C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97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34E4B-51EF-40F7-AD6C-3286E7A7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679AD-254F-4B08-91FB-A7526B2E0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256E2-F4C6-4FA7-9612-6A6F4E75C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DF1CB6-4009-450C-98D3-177FEBF49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8CA341-2F26-49EE-B15F-10639B4B64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D95BCD-8F95-4BBF-9BDF-E94970B66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6E03A-9C3F-4D76-A60C-DE7442D4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C15538-35BE-4C37-905E-7D104E9B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2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75B5-C7F5-4396-B255-F233673F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9C206-9B7B-4D9B-95A8-FD807337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E0919-1026-4ABA-BF42-207FCA6C1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83DE8-CF12-4B4E-B618-E400FED0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89D3CC-ABD9-4FAE-99A4-1C38F281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15879-071D-45DA-9A53-25AB37687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94ECA-5231-47A8-A83C-D0DC139F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5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B7A32-D533-4640-9BB2-B1F196111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2040-0CBF-4F6B-AFDE-2AD2DBAA8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738DD-0A4B-4576-842B-53F97A8F8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A1D94-1A00-4135-8842-9760DAB7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408F-C7DB-4DEE-A61C-E2E235F37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A8924-7848-46CF-B78D-B6EDC823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E857D-37A7-465C-B254-E67684CAE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A0E10-DEC6-44D0-93D4-7C7B547623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C59CC-74F4-4822-BA67-E330A7339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D3A36-FAE3-4AA2-8C3D-7FE8C366C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D1E4E-962A-42A8-842F-B6418D67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DA38A-2468-43F8-9353-9028FEF4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8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1C92AE-3240-443B-9C95-B1F9AB25E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5884A-10B6-4783-BB35-E30286D6B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47201-6AE2-483F-85A9-1C3F7B77A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19B6-654B-4192-B1C9-F761103361E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65FCA-9D7B-4441-92AA-5F8622378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21994-77C1-4ED5-872E-302A8888F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602D0-C55B-4EC7-A0B0-9AF2B65FA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1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ypwc.com/annexation-project22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ypwc.com/annexation-project2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14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16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62C34-CF6C-48ED-91BA-6D87938EB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2233787"/>
          </a:xfrm>
        </p:spPr>
        <p:txBody>
          <a:bodyPr anchor="b">
            <a:normAutofit/>
          </a:bodyPr>
          <a:lstStyle/>
          <a:p>
            <a:pPr algn="l"/>
            <a:r>
              <a:rPr lang="en-US" sz="7200" dirty="0">
                <a:solidFill>
                  <a:srgbClr val="FFFFFF"/>
                </a:solidFill>
              </a:rPr>
              <a:t>Connecting to Sewer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53FEF-90B1-437E-A4F4-DB861C391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180354"/>
            <a:ext cx="5649289" cy="1279978"/>
          </a:xfrm>
        </p:spPr>
        <p:txBody>
          <a:bodyPr anchor="t">
            <a:normAutofit fontScale="77500" lnSpcReduction="20000"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Virtual Meeting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Presented by Fayetteville PWC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September 13, 2021</a:t>
            </a:r>
          </a:p>
          <a:p>
            <a:pPr algn="l"/>
            <a:r>
              <a:rPr lang="en-US" sz="2200" dirty="0">
                <a:solidFill>
                  <a:srgbClr val="FFFFFF"/>
                </a:solidFill>
              </a:rPr>
              <a:t>6:30 p.m.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224B4-0BE8-4715-B90B-67E91298F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83" t="23704" r="15393" b="8333"/>
          <a:stretch/>
        </p:blipFill>
        <p:spPr>
          <a:xfrm>
            <a:off x="8738858" y="569098"/>
            <a:ext cx="2457834" cy="58573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467E50B-9091-4C86-91F8-378EEB0C81EF}"/>
              </a:ext>
            </a:extLst>
          </p:cNvPr>
          <p:cNvSpPr txBox="1">
            <a:spLocks/>
          </p:cNvSpPr>
          <p:nvPr/>
        </p:nvSpPr>
        <p:spPr>
          <a:xfrm>
            <a:off x="1056268" y="2400259"/>
            <a:ext cx="5319433" cy="21041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400" dirty="0"/>
            </a:br>
            <a:r>
              <a:rPr lang="en-US" sz="3900" dirty="0"/>
              <a:t>Project 23 </a:t>
            </a:r>
            <a:br>
              <a:rPr lang="en-US" sz="3900" dirty="0"/>
            </a:br>
            <a:r>
              <a:rPr lang="en-US" sz="3900" dirty="0"/>
              <a:t>Wells Place</a:t>
            </a: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EDCB9-5178-431F-BD01-8FACEEABCFAB}"/>
              </a:ext>
            </a:extLst>
          </p:cNvPr>
          <p:cNvSpPr txBox="1"/>
          <p:nvPr/>
        </p:nvSpPr>
        <p:spPr>
          <a:xfrm>
            <a:off x="804672" y="5574390"/>
            <a:ext cx="3905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Presentation/Recorded Meeting available:</a:t>
            </a:r>
            <a:br>
              <a:rPr lang="en-US" sz="1600" b="1" dirty="0"/>
            </a:br>
            <a:r>
              <a:rPr lang="en-US" sz="1600" b="1" dirty="0"/>
              <a:t> </a:t>
            </a:r>
            <a:r>
              <a:rPr lang="en-US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//www.faypwc.com/annexation-project23/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38213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E6B7-C309-42A7-B722-BEBEF761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77" y="391430"/>
            <a:ext cx="5558211" cy="1887588"/>
          </a:xfrm>
        </p:spPr>
        <p:txBody>
          <a:bodyPr>
            <a:normAutofit/>
          </a:bodyPr>
          <a:lstStyle/>
          <a:p>
            <a:r>
              <a:rPr lang="en-US" sz="4800" b="1" dirty="0"/>
              <a:t>What happens to my septic tank?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6791-55E4-4D39-BC3D-566A64EE4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84" y="2220151"/>
            <a:ext cx="6108700" cy="4439282"/>
          </a:xfrm>
        </p:spPr>
        <p:txBody>
          <a:bodyPr anchor="t">
            <a:normAutofit lnSpcReduction="10000"/>
          </a:bodyPr>
          <a:lstStyle/>
          <a:p>
            <a:r>
              <a:rPr lang="en-US" sz="3200" dirty="0"/>
              <a:t>Must be completely disconnected.</a:t>
            </a:r>
          </a:p>
          <a:p>
            <a:r>
              <a:rPr lang="en-US" sz="3200" dirty="0"/>
              <a:t>Currently, there are no plumbing code requirements for existing septic tanks when connecting to sewer service. </a:t>
            </a:r>
          </a:p>
          <a:p>
            <a:r>
              <a:rPr lang="en-US" sz="3200" dirty="0"/>
              <a:t>The Cumberland County Health Department, for safety purposes, recommends pumping out the septic tank then crushing and filling in with soil.</a:t>
            </a:r>
          </a:p>
          <a:p>
            <a:endParaRPr lang="en-US" sz="3200" dirty="0"/>
          </a:p>
          <a:p>
            <a:endParaRPr lang="en-US" sz="10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Suburban scene">
            <a:extLst>
              <a:ext uri="{FF2B5EF4-FFF2-40B4-BE49-F238E27FC236}">
                <a16:creationId xmlns:a16="http://schemas.microsoft.com/office/drawing/2014/main" id="{F1C5C784-68A7-4C83-8C81-DAA4F936F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037F3-4AD7-4475-B4CE-64D30CDCA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1001"/>
            <a:ext cx="5208189" cy="437657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300" b="1" dirty="0"/>
              <a:t>Your PWC Account/Billing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br>
              <a:rPr lang="en-US" sz="4800" b="1" dirty="0"/>
            </a:br>
            <a:r>
              <a:rPr lang="en-US" sz="4000" b="1" dirty="0"/>
              <a:t>PWC Customer Programs</a:t>
            </a:r>
            <a:br>
              <a:rPr lang="en-US" b="1" dirty="0"/>
            </a:br>
            <a:r>
              <a:rPr lang="en-US" sz="4000" b="1" dirty="0"/>
              <a:t>(910) 223-4600</a:t>
            </a:r>
            <a:endParaRPr lang="en-US" sz="4800" b="1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F3070-B8E7-47BE-9204-4D21700EC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950" y="136413"/>
            <a:ext cx="6349525" cy="6994733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Do you already have a PWC account? </a:t>
            </a:r>
          </a:p>
          <a:p>
            <a:r>
              <a:rPr lang="en-US" sz="3200" dirty="0">
                <a:solidFill>
                  <a:schemeClr val="bg1"/>
                </a:solidFill>
              </a:rPr>
              <a:t>How PWC knows you are connected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You call PWC (or)</a:t>
            </a:r>
          </a:p>
          <a:p>
            <a:pPr lvl="1"/>
            <a:r>
              <a:rPr lang="en-US" sz="2800" dirty="0">
                <a:solidFill>
                  <a:schemeClr val="bg1"/>
                </a:solidFill>
              </a:rPr>
              <a:t>PWC receives inspections report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When will billing start?</a:t>
            </a:r>
          </a:p>
          <a:p>
            <a:r>
              <a:rPr lang="en-US" sz="3200" dirty="0">
                <a:solidFill>
                  <a:schemeClr val="bg1"/>
                </a:solidFill>
              </a:rPr>
              <a:t>What are the monthly charges?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If you don’t have PWC water- you are billed a flat rate</a:t>
            </a:r>
          </a:p>
          <a:p>
            <a:pPr marL="0" indent="0">
              <a:buNone/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2EE8B-FAAA-4BE8-9D33-F9A880A71602}"/>
              </a:ext>
            </a:extLst>
          </p:cNvPr>
          <p:cNvSpPr txBox="1"/>
          <p:nvPr/>
        </p:nvSpPr>
        <p:spPr>
          <a:xfrm>
            <a:off x="130283" y="6379746"/>
            <a:ext cx="3590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Ask Questions Using Zoom Chat feature</a:t>
            </a:r>
          </a:p>
        </p:txBody>
      </p:sp>
      <p:pic>
        <p:nvPicPr>
          <p:cNvPr id="9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8EA338BA-2319-45D5-94E0-32C27F7383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4" t="66885" r="35241" b="14862"/>
          <a:stretch/>
        </p:blipFill>
        <p:spPr>
          <a:xfrm>
            <a:off x="1599553" y="2032000"/>
            <a:ext cx="2307659" cy="18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54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5023A33-56DF-491A-AC86-C91A560A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54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9A0C4-6F98-447E-9BF8-9F53FC8D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772" y="193908"/>
            <a:ext cx="10506456" cy="11978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b="1" dirty="0">
                <a:solidFill>
                  <a:schemeClr val="bg1"/>
                </a:solidFill>
              </a:rPr>
              <a:t>Sample bill</a:t>
            </a:r>
            <a:br>
              <a:rPr lang="en-US" sz="3800" b="1" dirty="0">
                <a:solidFill>
                  <a:schemeClr val="bg1"/>
                </a:solidFill>
              </a:rPr>
            </a:br>
            <a:r>
              <a:rPr lang="en-US" sz="3800" b="1" dirty="0">
                <a:solidFill>
                  <a:schemeClr val="bg1"/>
                </a:solidFill>
              </a:rPr>
              <a:t>with sewer charges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4A1C3-4C8C-4684-9535-FBDEF8AE6860}"/>
              </a:ext>
            </a:extLst>
          </p:cNvPr>
          <p:cNvSpPr/>
          <p:nvPr/>
        </p:nvSpPr>
        <p:spPr>
          <a:xfrm>
            <a:off x="0" y="1327245"/>
            <a:ext cx="12192000" cy="1609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95A91F-7FD7-47FE-A2F0-D240049F0592}"/>
              </a:ext>
            </a:extLst>
          </p:cNvPr>
          <p:cNvSpPr/>
          <p:nvPr/>
        </p:nvSpPr>
        <p:spPr>
          <a:xfrm>
            <a:off x="2217420" y="1437939"/>
            <a:ext cx="8275320" cy="52723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977864-ECC8-4C9E-81A9-8A915C74D770}"/>
              </a:ext>
            </a:extLst>
          </p:cNvPr>
          <p:cNvSpPr txBox="1"/>
          <p:nvPr/>
        </p:nvSpPr>
        <p:spPr>
          <a:xfrm>
            <a:off x="7823310" y="5663715"/>
            <a:ext cx="26059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Sample Sewer Bill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with Aqua water services 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or well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26AD1A-4FE0-4C9E-8E4E-D2CC222B6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2" t="18200" r="58500" b="19380"/>
          <a:stretch/>
        </p:blipFill>
        <p:spPr>
          <a:xfrm>
            <a:off x="2572276" y="1585681"/>
            <a:ext cx="7517650" cy="41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64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DB09-4F16-4550-9D54-49582B9D0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061" y="0"/>
            <a:ext cx="10515600" cy="850605"/>
          </a:xfrm>
        </p:spPr>
        <p:txBody>
          <a:bodyPr/>
          <a:lstStyle/>
          <a:p>
            <a:r>
              <a:rPr lang="en-US" dirty="0"/>
              <a:t>Property Owner Costs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2DEC97-7AD1-4ACF-9754-A2E05900B6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8420" y="2626613"/>
          <a:ext cx="6995160" cy="2889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97480">
                  <a:extLst>
                    <a:ext uri="{9D8B030D-6E8A-4147-A177-3AD203B41FA5}">
                      <a16:colId xmlns:a16="http://schemas.microsoft.com/office/drawing/2014/main" val="1410444978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41243812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534655493"/>
                    </a:ext>
                  </a:extLst>
                </a:gridCol>
                <a:gridCol w="1611630">
                  <a:extLst>
                    <a:ext uri="{9D8B030D-6E8A-4147-A177-3AD203B41FA5}">
                      <a16:colId xmlns:a16="http://schemas.microsoft.com/office/drawing/2014/main" val="19441036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 Connecting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Connecting in 6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Connecting after 6 months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1224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Assessment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Cost to install mains and service laterals and shared by the property owners, and PWC..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$5,000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275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Facility Investment Fee (FIF)*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A fee for all new users of PWC's sewer/water systems, which helps offset the impact of expansion on our treatment plants.  Annexed properties have FIF waived if connection is made with 6 months of service becoming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$1107*</a:t>
                      </a:r>
                      <a:br>
                        <a:rPr lang="en-US" sz="800">
                          <a:effectLst/>
                        </a:rPr>
                      </a:b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39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Plumbers Fee</a:t>
                      </a:r>
                      <a:br>
                        <a:rPr lang="en-US" sz="10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Paid directly to plumber; amount determined by job/plumber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Plumber’s quote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Plumber’s quote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0561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Monthly Sewer Bill*</a:t>
                      </a: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Begins once connected; billed based on water usage if customer has PWC water; billed as flat fee if another water provider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PWC Water customer- $5.28 per 1,000 gallon*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Aqua water customer/Well- $</a:t>
                      </a:r>
                      <a:br>
                        <a:rPr lang="en-US" sz="800">
                          <a:effectLst/>
                        </a:rPr>
                      </a:br>
                      <a:br>
                        <a:rPr lang="en-US" sz="200">
                          <a:effectLst/>
                        </a:rPr>
                      </a:b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800">
                          <a:effectLst/>
                        </a:rPr>
                      </a:br>
                      <a:r>
                        <a:rPr lang="en-US" sz="800">
                          <a:effectLst/>
                        </a:rPr>
                        <a:t>PWC Water customer- $5.28 per 1,000 gallon*</a:t>
                      </a:r>
                      <a:br>
                        <a:rPr lang="en-US" sz="800">
                          <a:effectLst/>
                        </a:rPr>
                      </a:br>
                      <a:br>
                        <a:rPr lang="en-US" sz="200">
                          <a:effectLst/>
                        </a:rPr>
                      </a:b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642425"/>
                  </a:ext>
                </a:extLst>
              </a:tr>
              <a:tr h="1593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Utility Deposit- </a:t>
                      </a:r>
                      <a:r>
                        <a:rPr lang="en-US" sz="800">
                          <a:effectLst/>
                        </a:rPr>
                        <a:t>if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$64*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$64*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9322691"/>
                  </a:ext>
                </a:extLst>
              </a:tr>
              <a:tr h="159385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*Current amount.  Will pay current amount as of connection date.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1274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372E01-6EFC-4F2A-BE94-73E77DF39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51945"/>
              </p:ext>
            </p:extLst>
          </p:nvPr>
        </p:nvGraphicFramePr>
        <p:xfrm>
          <a:off x="671622" y="977605"/>
          <a:ext cx="10848755" cy="5679399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4149285">
                  <a:extLst>
                    <a:ext uri="{9D8B030D-6E8A-4147-A177-3AD203B41FA5}">
                      <a16:colId xmlns:a16="http://schemas.microsoft.com/office/drawing/2014/main" val="2402137459"/>
                    </a:ext>
                  </a:extLst>
                </a:gridCol>
                <a:gridCol w="1479816">
                  <a:extLst>
                    <a:ext uri="{9D8B030D-6E8A-4147-A177-3AD203B41FA5}">
                      <a16:colId xmlns:a16="http://schemas.microsoft.com/office/drawing/2014/main" val="2934502598"/>
                    </a:ext>
                  </a:extLst>
                </a:gridCol>
                <a:gridCol w="2702358">
                  <a:extLst>
                    <a:ext uri="{9D8B030D-6E8A-4147-A177-3AD203B41FA5}">
                      <a16:colId xmlns:a16="http://schemas.microsoft.com/office/drawing/2014/main" val="849014302"/>
                    </a:ext>
                  </a:extLst>
                </a:gridCol>
                <a:gridCol w="2517296">
                  <a:extLst>
                    <a:ext uri="{9D8B030D-6E8A-4147-A177-3AD203B41FA5}">
                      <a16:colId xmlns:a16="http://schemas.microsoft.com/office/drawing/2014/main" val="1583812519"/>
                    </a:ext>
                  </a:extLst>
                </a:gridCol>
              </a:tblGrid>
              <a:tr h="2805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Not Connecting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Connect </a:t>
                      </a:r>
                      <a:r>
                        <a:rPr lang="en-US" sz="1500" u="sng" dirty="0">
                          <a:effectLst/>
                        </a:rPr>
                        <a:t>before</a:t>
                      </a:r>
                      <a:r>
                        <a:rPr lang="en-US" sz="1500" dirty="0">
                          <a:effectLst/>
                        </a:rPr>
                        <a:t> waiver deadline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Deadline is Feb. 28, 2022</a:t>
                      </a:r>
                    </a:p>
                  </a:txBody>
                  <a:tcPr marL="62384" marR="62384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Connect </a:t>
                      </a:r>
                      <a:r>
                        <a:rPr lang="en-US" sz="1500" u="sng" dirty="0">
                          <a:effectLst/>
                        </a:rPr>
                        <a:t>after </a:t>
                      </a:r>
                      <a:r>
                        <a:rPr lang="en-US" sz="1500" dirty="0">
                          <a:effectLst/>
                        </a:rPr>
                        <a:t>waiver deadline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99445179"/>
                  </a:ext>
                </a:extLst>
              </a:tr>
              <a:tr h="760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Assessment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b="0" dirty="0">
                          <a:effectLst/>
                        </a:rPr>
                        <a:t>Cost to install mains and service laterals and shared by the property owners, and PWC.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$5,000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$5,000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$5,000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4226125"/>
                  </a:ext>
                </a:extLst>
              </a:tr>
              <a:tr h="151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Utility Connection Charge (UCC)*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b="0" dirty="0">
                          <a:effectLst/>
                        </a:rPr>
                        <a:t>A fee for all new users of PWC's sewer/water systems, which helps offset the impact of expansion on our treatment plants.  Annexed properties have FIF waived if connection is made within 6 months of service becoming available. 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$1107*</a:t>
                      </a:r>
                      <a:br>
                        <a:rPr lang="en-US" sz="1500" dirty="0">
                          <a:effectLst/>
                        </a:rPr>
                      </a:b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4571354"/>
                  </a:ext>
                </a:extLst>
              </a:tr>
              <a:tr h="760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Plumbers Fee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b="0" dirty="0">
                          <a:effectLst/>
                        </a:rPr>
                        <a:t>Paid directly to plumber; amount determined by job/plumber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Plumber’s quote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Plumber’s quote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73915396"/>
                  </a:ext>
                </a:extLst>
              </a:tr>
              <a:tr h="15154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Monthly Sewer Bill*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b="0" dirty="0">
                          <a:effectLst/>
                        </a:rPr>
                        <a:t>Begins once connected; billed based on water usage if customer has PWC water; billed as flat fee if another water provider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PWC Water customer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$5.35 per 1,000 gallon*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b="1" dirty="0">
                          <a:effectLst/>
                        </a:rPr>
                        <a:t>Aqua water customer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Flat fee- $39.40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PWC Water customer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$5.35 per 1,000 gallon*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b="1" dirty="0">
                          <a:effectLst/>
                        </a:rPr>
                        <a:t>Aqua water customer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Flat fee- $39.40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48866463"/>
                  </a:ext>
                </a:extLst>
              </a:tr>
              <a:tr h="2805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Utility Deposit- if applicable</a:t>
                      </a:r>
                      <a:endParaRPr lang="en-US" sz="15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$0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$64*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$64*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84" marR="62384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5652107"/>
                  </a:ext>
                </a:extLst>
              </a:tr>
              <a:tr h="271015"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*As of July 1, 2021.  Will pay current amount as of connection date.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179" marR="83179" marT="41590" marB="415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485669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E751EE-457D-46B4-A799-A6404AAE0945}"/>
              </a:ext>
            </a:extLst>
          </p:cNvPr>
          <p:cNvCxnSpPr>
            <a:cxnSpLocks/>
          </p:cNvCxnSpPr>
          <p:nvPr/>
        </p:nvCxnSpPr>
        <p:spPr>
          <a:xfrm>
            <a:off x="6273800" y="1244600"/>
            <a:ext cx="0" cy="495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CBF7A0-E03A-4B9F-9FB2-76CA63FBD47B}"/>
              </a:ext>
            </a:extLst>
          </p:cNvPr>
          <p:cNvCxnSpPr>
            <a:cxnSpLocks/>
          </p:cNvCxnSpPr>
          <p:nvPr/>
        </p:nvCxnSpPr>
        <p:spPr>
          <a:xfrm>
            <a:off x="8978900" y="1244600"/>
            <a:ext cx="0" cy="495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A44258-0A3F-4D70-8470-F6682E6FDC4A}"/>
              </a:ext>
            </a:extLst>
          </p:cNvPr>
          <p:cNvCxnSpPr>
            <a:cxnSpLocks/>
          </p:cNvCxnSpPr>
          <p:nvPr/>
        </p:nvCxnSpPr>
        <p:spPr>
          <a:xfrm>
            <a:off x="4927600" y="1257359"/>
            <a:ext cx="0" cy="495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D93510-EAC3-4F8C-812D-10E526432870}"/>
              </a:ext>
            </a:extLst>
          </p:cNvPr>
          <p:cNvSpPr txBox="1"/>
          <p:nvPr/>
        </p:nvSpPr>
        <p:spPr>
          <a:xfrm>
            <a:off x="2861317" y="3564284"/>
            <a:ext cx="205993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accent1"/>
                </a:solidFill>
              </a:rPr>
              <a:t>Formally known as Facility Investment Fee (FIF) </a:t>
            </a:r>
          </a:p>
        </p:txBody>
      </p:sp>
    </p:spTree>
    <p:extLst>
      <p:ext uri="{BB962C8B-B14F-4D97-AF65-F5344CB8AC3E}">
        <p14:creationId xmlns:p14="http://schemas.microsoft.com/office/powerpoint/2010/main" val="386874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A0571-B381-4FFF-A7F7-D749A27D8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6" y="486193"/>
            <a:ext cx="10515600" cy="14037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Assessments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8E35B83-1EC3-4F87-9D54-D86346335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7636" y="1957388"/>
            <a:ext cx="10396728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BC1120-0C0F-4CA7-BD5E-6370F6260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26" y="1957388"/>
            <a:ext cx="10872019" cy="441441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dirty="0"/>
              <a:t>You are not required to connect; however, you are still responsible for the assessment.</a:t>
            </a:r>
          </a:p>
          <a:p>
            <a:r>
              <a:rPr lang="en-US" sz="2400" dirty="0"/>
              <a:t>PWC will mail you information on the City Council Assessment Confirmation Public Hearing.  (Expect in Fall 2021, Questions:  Mark Brown, PWC, 910-223-4224)</a:t>
            </a:r>
            <a:endParaRPr lang="en-US" sz="2400" b="1" dirty="0"/>
          </a:p>
          <a:p>
            <a:r>
              <a:rPr lang="en-US" sz="2400" dirty="0"/>
              <a:t>City Council confirms the assessment.</a:t>
            </a:r>
          </a:p>
          <a:p>
            <a:r>
              <a:rPr lang="en-US" sz="2400" dirty="0"/>
              <a:t>PWC mails assessment information and we will hold informational meeting to explain assessments/payment options.</a:t>
            </a:r>
          </a:p>
          <a:p>
            <a:pPr lvl="0"/>
            <a:r>
              <a:rPr lang="en-US" sz="2400" dirty="0"/>
              <a:t>Contact City of Fay- Community Development for assistance eligibility. 433-1599</a:t>
            </a:r>
          </a:p>
          <a:p>
            <a:pPr lvl="0"/>
            <a:r>
              <a:rPr lang="en-US" sz="2400" dirty="0"/>
              <a:t>For all projects related to Annexation Phase V- The City Council has set the assessment for $5,000.</a:t>
            </a:r>
          </a:p>
          <a:p>
            <a:pPr lvl="0"/>
            <a:r>
              <a:rPr lang="en-US" sz="2400" dirty="0"/>
              <a:t>Payment options for the assessment:  one-time payment, monthly &amp; yearly payments up to 10 years.</a:t>
            </a:r>
          </a:p>
          <a:p>
            <a:pPr lvl="0"/>
            <a:r>
              <a:rPr lang="en-US" sz="2400" dirty="0"/>
              <a:t>Interest for monthly, annual payments:  prime + 2% (Set by City Council; prime as of July 1st)</a:t>
            </a:r>
          </a:p>
          <a:p>
            <a:endParaRPr lang="en-US" sz="1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DA481-59D0-4D7B-A7B9-5C6D490BE6C1}"/>
              </a:ext>
            </a:extLst>
          </p:cNvPr>
          <p:cNvSpPr txBox="1"/>
          <p:nvPr/>
        </p:nvSpPr>
        <p:spPr>
          <a:xfrm>
            <a:off x="8474183" y="6537960"/>
            <a:ext cx="3590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Ask Questions Using Zoom Chat feature</a:t>
            </a:r>
          </a:p>
        </p:txBody>
      </p:sp>
    </p:spTree>
    <p:extLst>
      <p:ext uri="{BB962C8B-B14F-4D97-AF65-F5344CB8AC3E}">
        <p14:creationId xmlns:p14="http://schemas.microsoft.com/office/powerpoint/2010/main" val="45579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14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16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62C34-CF6C-48ED-91BA-6D87938EB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234110"/>
            <a:ext cx="5936370" cy="2233787"/>
          </a:xfrm>
        </p:spPr>
        <p:txBody>
          <a:bodyPr anchor="b">
            <a:normAutofit/>
          </a:bodyPr>
          <a:lstStyle/>
          <a:p>
            <a:pPr algn="l"/>
            <a:r>
              <a:rPr lang="en-US" sz="7200" dirty="0">
                <a:solidFill>
                  <a:srgbClr val="FFFFFF"/>
                </a:solidFill>
              </a:rPr>
              <a:t>Connecting to Sewer Services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224B4-0BE8-4715-B90B-67E91298F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783" t="23704" r="15393" b="8333"/>
          <a:stretch/>
        </p:blipFill>
        <p:spPr>
          <a:xfrm>
            <a:off x="8839904" y="1447800"/>
            <a:ext cx="2003709" cy="47750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445C0B-CFAF-43AF-889D-896C3CB9DBEB}"/>
              </a:ext>
            </a:extLst>
          </p:cNvPr>
          <p:cNvSpPr txBox="1"/>
          <p:nvPr/>
        </p:nvSpPr>
        <p:spPr>
          <a:xfrm>
            <a:off x="1079501" y="2844224"/>
            <a:ext cx="510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Presentation/Recorded Meeting available:</a:t>
            </a:r>
            <a:br>
              <a:rPr lang="en-US" sz="2000" b="1" dirty="0"/>
            </a:br>
            <a:r>
              <a:rPr lang="en-US" sz="2000" b="1" dirty="0"/>
              <a:t> </a:t>
            </a:r>
            <a:r>
              <a:rPr lang="en-US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//www.faypwc.com/annexation-project23/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PWC staff available to answer questions:</a:t>
            </a:r>
          </a:p>
          <a:p>
            <a:r>
              <a:rPr lang="en-US" sz="2000" dirty="0"/>
              <a:t>Call:  910-223-4600</a:t>
            </a:r>
          </a:p>
          <a:p>
            <a:r>
              <a:rPr lang="en-US" sz="2000" dirty="0"/>
              <a:t>Email:  buildersgroup@faypwc.com</a:t>
            </a:r>
          </a:p>
        </p:txBody>
      </p:sp>
    </p:spTree>
    <p:extLst>
      <p:ext uri="{BB962C8B-B14F-4D97-AF65-F5344CB8AC3E}">
        <p14:creationId xmlns:p14="http://schemas.microsoft.com/office/powerpoint/2010/main" val="201521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rd&#10;&#10;Description automatically generated">
            <a:extLst>
              <a:ext uri="{FF2B5EF4-FFF2-40B4-BE49-F238E27FC236}">
                <a16:creationId xmlns:a16="http://schemas.microsoft.com/office/drawing/2014/main" id="{29C9866E-42BB-4209-B2F8-099C31E41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b="10744"/>
          <a:stretch/>
        </p:blipFill>
        <p:spPr>
          <a:xfrm>
            <a:off x="4379477" y="-1417578"/>
            <a:ext cx="12192000" cy="68559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87B5B3-56C6-4AEF-BF98-AEF37A77F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359" y="3187267"/>
            <a:ext cx="5319433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9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Tonight’s meeting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Project 23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dirty="0"/>
              <a:t>Wells Place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Connection is now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9B731-185F-4769-9DA5-B9F080395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446" y="2668075"/>
            <a:ext cx="5319431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4CED10A6-A2F1-4EB4-8931-B46B03EC7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547" y="361665"/>
            <a:ext cx="5717415" cy="60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40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A76B33-FF1B-43D4-8058-9F70155D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b="1" dirty="0"/>
              <a:t>Tonight’s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78C85-1AE9-454A-A4A3-AFF11943A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469" y="1653998"/>
            <a:ext cx="7219732" cy="4581702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Post Construction/Paving</a:t>
            </a:r>
          </a:p>
          <a:p>
            <a:r>
              <a:rPr lang="en-US" dirty="0"/>
              <a:t>Steps to Connecting to Sewer Service</a:t>
            </a:r>
          </a:p>
          <a:p>
            <a:r>
              <a:rPr lang="en-US" dirty="0"/>
              <a:t>Tips for Hiring a Plumber</a:t>
            </a:r>
          </a:p>
          <a:p>
            <a:r>
              <a:rPr lang="en-US" dirty="0"/>
              <a:t>What Happens To Your Septic Tank</a:t>
            </a:r>
          </a:p>
          <a:p>
            <a:r>
              <a:rPr lang="en-US" dirty="0"/>
              <a:t>How Sewer is billed</a:t>
            </a:r>
          </a:p>
          <a:p>
            <a:r>
              <a:rPr lang="en-US" dirty="0"/>
              <a:t>Breakdown Costs Related to Sewer Connection &amp; Assessments</a:t>
            </a:r>
          </a:p>
          <a:p>
            <a:r>
              <a:rPr lang="en-US" dirty="0"/>
              <a:t>Review Assessment Process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Ask Questions Using Zoom Chat feature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506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1AD5F-E493-4F03-873C-6924F4B8F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2100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A59AC-6EB0-4FE0-96B9-B157FBFDE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24" y="304800"/>
            <a:ext cx="5946176" cy="6362700"/>
          </a:xfrm>
        </p:spPr>
        <p:txBody>
          <a:bodyPr anchor="t">
            <a:normAutofit lnSpcReduction="10000"/>
          </a:bodyPr>
          <a:lstStyle/>
          <a:p>
            <a:r>
              <a:rPr lang="en-US" dirty="0"/>
              <a:t>Construction within this project area is complete.  This includes sanitary sewer installation, pavement patching, and restoration. </a:t>
            </a:r>
          </a:p>
          <a:p>
            <a:r>
              <a:rPr lang="en-US" dirty="0"/>
              <a:t>There is a one-year warranty on this project for any workmanship issues.  </a:t>
            </a:r>
          </a:p>
          <a:p>
            <a:pPr lvl="1"/>
            <a:r>
              <a:rPr lang="en-US" sz="2800" dirty="0"/>
              <a:t>PWC will perform a 6-month and </a:t>
            </a:r>
            <a:br>
              <a:rPr lang="en-US" sz="2800" dirty="0"/>
            </a:br>
            <a:r>
              <a:rPr lang="en-US" sz="2800" dirty="0"/>
              <a:t>1 year warranty review.  Any issues will be addressed at that time.</a:t>
            </a:r>
          </a:p>
          <a:p>
            <a:pPr lvl="1"/>
            <a:r>
              <a:rPr lang="en-US" sz="2800" dirty="0"/>
              <a:t>Should you have any issues with restoration or construction, please contact PWC at (910) 223-4730.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/>
              <a:t>The streets within the neighborhood will be added to the City of Fayetteville’s Resurfacing Contract and will be overlaid in 12-18 months.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 descr="Bulldozer">
            <a:extLst>
              <a:ext uri="{FF2B5EF4-FFF2-40B4-BE49-F238E27FC236}">
                <a16:creationId xmlns:a16="http://schemas.microsoft.com/office/drawing/2014/main" id="{7ACACDFD-7494-40BE-B2D3-48F731EF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0A334BA-EDBE-4E07-9442-4515E9164784}"/>
              </a:ext>
            </a:extLst>
          </p:cNvPr>
          <p:cNvSpPr txBox="1">
            <a:spLocks/>
          </p:cNvSpPr>
          <p:nvPr/>
        </p:nvSpPr>
        <p:spPr>
          <a:xfrm>
            <a:off x="7620001" y="3721802"/>
            <a:ext cx="43941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100" b="1" dirty="0">
                <a:solidFill>
                  <a:schemeClr val="bg1"/>
                </a:solidFill>
              </a:rPr>
              <a:t>Construction Completion and Warranty</a:t>
            </a:r>
            <a:br>
              <a:rPr lang="en-US" sz="2100" b="1" dirty="0">
                <a:solidFill>
                  <a:schemeClr val="bg1"/>
                </a:solidFill>
              </a:rPr>
            </a:b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AJ Riddle 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PWC Water Resources Engineering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52B4B-4D06-4CAE-B393-103CEA4DE9CD}"/>
              </a:ext>
            </a:extLst>
          </p:cNvPr>
          <p:cNvSpPr txBox="1"/>
          <p:nvPr/>
        </p:nvSpPr>
        <p:spPr>
          <a:xfrm>
            <a:off x="8601183" y="6379746"/>
            <a:ext cx="3590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Ask Questions Using Zoom Chat feature</a:t>
            </a:r>
          </a:p>
        </p:txBody>
      </p:sp>
    </p:spTree>
    <p:extLst>
      <p:ext uri="{BB962C8B-B14F-4D97-AF65-F5344CB8AC3E}">
        <p14:creationId xmlns:p14="http://schemas.microsoft.com/office/powerpoint/2010/main" val="4231956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DF158F-E5DE-4EDD-BDF5-E43D313F5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Connecting to Sanitary Sewer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616B4-B72E-4BAC-8488-CE364D28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5749" y="1653998"/>
            <a:ext cx="8405579" cy="4511823"/>
          </a:xfrm>
        </p:spPr>
        <p:txBody>
          <a:bodyPr anchor="t">
            <a:normAutofit/>
          </a:bodyPr>
          <a:lstStyle/>
          <a:p>
            <a:r>
              <a:rPr lang="en-US" sz="3600" dirty="0"/>
              <a:t>This process involves changing your home’s plumbing from the existing septic tank to the newly installed sewer system.  </a:t>
            </a:r>
          </a:p>
          <a:p>
            <a:r>
              <a:rPr lang="en-US" sz="3600" dirty="0"/>
              <a:t>Your wastewater will then go through the sewer system to the PWC treatment plant to be cleaned and returned to the Cape Fear River.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737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9ECCA962-C2C3-4B86-96E3-CCA631E320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7266" r="4040" b="5019"/>
          <a:stretch/>
        </p:blipFill>
        <p:spPr>
          <a:xfrm>
            <a:off x="1445341" y="187326"/>
            <a:ext cx="9104672" cy="648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1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8EB073-27D4-42DD-B533-EFFE0B20B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803871" y="0"/>
            <a:ext cx="638812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706B5A-0865-4D52-99C5-2F1127FDA4D2}"/>
              </a:ext>
            </a:extLst>
          </p:cNvPr>
          <p:cNvSpPr txBox="1"/>
          <p:nvPr/>
        </p:nvSpPr>
        <p:spPr>
          <a:xfrm>
            <a:off x="7581901" y="640081"/>
            <a:ext cx="4327606" cy="363737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Steps to Connecting to Newly Installed Sewer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7A7B79-BFA6-4D9E-8172-86C6992DF107}"/>
              </a:ext>
            </a:extLst>
          </p:cNvPr>
          <p:cNvSpPr/>
          <p:nvPr/>
        </p:nvSpPr>
        <p:spPr>
          <a:xfrm>
            <a:off x="31916" y="0"/>
            <a:ext cx="7315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creenshot of text&#10;&#10;Description automatically generated">
            <a:extLst>
              <a:ext uri="{FF2B5EF4-FFF2-40B4-BE49-F238E27FC236}">
                <a16:creationId xmlns:a16="http://schemas.microsoft.com/office/drawing/2014/main" id="{B766F262-D04E-4B30-AB5B-265ACA323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3" r="-2" b="29645"/>
          <a:stretch/>
        </p:blipFill>
        <p:spPr>
          <a:xfrm>
            <a:off x="-285585" y="335281"/>
            <a:ext cx="7632701" cy="59511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BDE882-90D0-474E-9D9B-9F9E95C6FA77}"/>
              </a:ext>
            </a:extLst>
          </p:cNvPr>
          <p:cNvSpPr txBox="1"/>
          <p:nvPr/>
        </p:nvSpPr>
        <p:spPr>
          <a:xfrm>
            <a:off x="8601183" y="6379746"/>
            <a:ext cx="3590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Ask Questions Using Zoom Chat feature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26263-78DF-41E4-BB6F-53459075EB32}"/>
              </a:ext>
            </a:extLst>
          </p:cNvPr>
          <p:cNvSpPr txBox="1"/>
          <p:nvPr/>
        </p:nvSpPr>
        <p:spPr>
          <a:xfrm>
            <a:off x="958987" y="1646834"/>
            <a:ext cx="1023581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PWC’s UCC is waived. </a:t>
            </a:r>
          </a:p>
        </p:txBody>
      </p:sp>
    </p:spTree>
    <p:extLst>
      <p:ext uri="{BB962C8B-B14F-4D97-AF65-F5344CB8AC3E}">
        <p14:creationId xmlns:p14="http://schemas.microsoft.com/office/powerpoint/2010/main" val="2197446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CB685-787E-4B2F-B1D5-A9D4380B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78" y="299123"/>
            <a:ext cx="6232401" cy="158095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Hire a plumber or DIY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870D3-137D-4CA4-83B1-3B97B8E8D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78" y="1700613"/>
            <a:ext cx="6127334" cy="5042019"/>
          </a:xfrm>
        </p:spPr>
        <p:txBody>
          <a:bodyPr anchor="t">
            <a:normAutofit/>
          </a:bodyPr>
          <a:lstStyle/>
          <a:p>
            <a:pPr lvl="0"/>
            <a:r>
              <a:rPr lang="en-US" sz="2400" dirty="0"/>
              <a:t>PWC has a list of licensed, local plumbers on web &amp; handout.</a:t>
            </a:r>
          </a:p>
          <a:p>
            <a:pPr lvl="0"/>
            <a:r>
              <a:rPr lang="en-US" sz="2400" dirty="0"/>
              <a:t>PWC does not endorse, promote or prefer any specific plumber.  This list is for informational purposes only and the selection of a vendor is the sole responsibility of the customer.   </a:t>
            </a:r>
          </a:p>
          <a:p>
            <a:pPr lvl="0"/>
            <a:r>
              <a:rPr lang="en-US" sz="2400" dirty="0"/>
              <a:t>The licensees listed have certified that they pay taxes to Cumberland County or employ at least two (2) CC residents at a place of business within CC.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Recruitment Management">
            <a:extLst>
              <a:ext uri="{FF2B5EF4-FFF2-40B4-BE49-F238E27FC236}">
                <a16:creationId xmlns:a16="http://schemas.microsoft.com/office/drawing/2014/main" id="{BDC32E13-C369-474E-B5B9-77A1A8143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02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E6B7-C309-42A7-B722-BEBEF761F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761" y="821651"/>
            <a:ext cx="3616856" cy="4376572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b="1" dirty="0"/>
              <a:t>Plumber tips</a:t>
            </a:r>
            <a:br>
              <a:rPr lang="en-US" sz="4800" b="1" dirty="0"/>
            </a:br>
            <a:br>
              <a:rPr lang="en-US" sz="4800" b="1" dirty="0"/>
            </a:br>
            <a:br>
              <a:rPr lang="en-US" sz="3200" b="1" dirty="0"/>
            </a:br>
            <a:r>
              <a:rPr lang="en-US" sz="3200" b="1" dirty="0"/>
              <a:t>Fayetteville Area Plumbers Association</a:t>
            </a:r>
            <a:endParaRPr lang="en-US" sz="4800" b="1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B6791-55E4-4D39-BC3D-566A64EE4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9130" y="282011"/>
            <a:ext cx="6779464" cy="657598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Every property is different- location/distance of cleanout vs home plumbing, landscaping</a:t>
            </a:r>
          </a:p>
          <a:p>
            <a:r>
              <a:rPr lang="en-US" sz="2400" dirty="0">
                <a:solidFill>
                  <a:schemeClr val="bg1"/>
                </a:solidFill>
              </a:rPr>
              <a:t>Get at least 3 quotes- in person where they can give proper evaluation of your property/plumbing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Avoid phone quotes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Some plumbers use on-line mapping to provide quotes, may not be accurate</a:t>
            </a:r>
          </a:p>
          <a:p>
            <a:r>
              <a:rPr lang="en-US" sz="2400" dirty="0">
                <a:solidFill>
                  <a:schemeClr val="bg1"/>
                </a:solidFill>
              </a:rPr>
              <a:t>Consider local plumbers &amp; ask other residents for experiences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“You get what you pay for”- Cheaper is not always better</a:t>
            </a:r>
          </a:p>
          <a:p>
            <a:r>
              <a:rPr lang="en-US" sz="2400" dirty="0">
                <a:solidFill>
                  <a:schemeClr val="bg1"/>
                </a:solidFill>
              </a:rPr>
              <a:t>Establish post-work expectations before work starts:  cleanup, fill-in, landscaping </a:t>
            </a:r>
          </a:p>
          <a:p>
            <a:r>
              <a:rPr lang="en-US" sz="2400" dirty="0">
                <a:solidFill>
                  <a:schemeClr val="bg1"/>
                </a:solidFill>
              </a:rPr>
              <a:t>Plumbers work guaranteed for life of work; if plumber ‘offers’ warranty, they are already, by law, required to provide it</a:t>
            </a:r>
          </a:p>
          <a:p>
            <a:r>
              <a:rPr lang="en-US" sz="2400" dirty="0">
                <a:solidFill>
                  <a:schemeClr val="bg1"/>
                </a:solidFill>
              </a:rPr>
              <a:t>If  connecting before waiver ends, schedule early: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Work must be complete and inspected by waiver deadline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Demand on plumbers/connections increases near deadline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 plumber can get  PWC to make an ‘exception’ &amp; extend waiver deadline.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3AFA92-F391-4F13-B016-F26AB5BC0C99}"/>
              </a:ext>
            </a:extLst>
          </p:cNvPr>
          <p:cNvSpPr txBox="1"/>
          <p:nvPr/>
        </p:nvSpPr>
        <p:spPr>
          <a:xfrm>
            <a:off x="142983" y="6405146"/>
            <a:ext cx="3590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Ask Questions Using Zoom Chat feature</a:t>
            </a:r>
          </a:p>
        </p:txBody>
      </p:sp>
    </p:spTree>
    <p:extLst>
      <p:ext uri="{BB962C8B-B14F-4D97-AF65-F5344CB8AC3E}">
        <p14:creationId xmlns:p14="http://schemas.microsoft.com/office/powerpoint/2010/main" val="2406677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1600</Words>
  <Application>Microsoft Office PowerPoint</Application>
  <PresentationFormat>Widescreen</PresentationFormat>
  <Paragraphs>229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Connecting to Sewer Services</vt:lpstr>
      <vt:lpstr>Tonight’s meeting   Project 23  Wells Place  Connection is now available</vt:lpstr>
      <vt:lpstr>Tonight’s Meeting</vt:lpstr>
      <vt:lpstr> </vt:lpstr>
      <vt:lpstr>Connecting to Sanitary Sewer</vt:lpstr>
      <vt:lpstr>PowerPoint Presentation</vt:lpstr>
      <vt:lpstr>PowerPoint Presentation</vt:lpstr>
      <vt:lpstr>Hire a plumber or DIY</vt:lpstr>
      <vt:lpstr>Plumber tips   Fayetteville Area Plumbers Association</vt:lpstr>
      <vt:lpstr>What happens to my septic tank?</vt:lpstr>
      <vt:lpstr>Your PWC Account/Billing     PWC Customer Programs (910) 223-4600</vt:lpstr>
      <vt:lpstr>Sample bill with sewer charges</vt:lpstr>
      <vt:lpstr>Property Owner Costs</vt:lpstr>
      <vt:lpstr>Assessments</vt:lpstr>
      <vt:lpstr>Connecting to Sewer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Sewer Services</dc:title>
  <dc:creator>hinsonc</dc:creator>
  <cp:lastModifiedBy>Courtney Lucas</cp:lastModifiedBy>
  <cp:revision>25</cp:revision>
  <cp:lastPrinted>2020-06-30T19:13:17Z</cp:lastPrinted>
  <dcterms:created xsi:type="dcterms:W3CDTF">2020-06-29T21:18:58Z</dcterms:created>
  <dcterms:modified xsi:type="dcterms:W3CDTF">2021-09-13T20:44:51Z</dcterms:modified>
</cp:coreProperties>
</file>